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16"/>
  </p:notesMasterIdLst>
  <p:handoutMasterIdLst>
    <p:handoutMasterId r:id="rId117"/>
  </p:handoutMasterIdLst>
  <p:sldIdLst>
    <p:sldId id="1460" r:id="rId2"/>
    <p:sldId id="298" r:id="rId3"/>
    <p:sldId id="1582" r:id="rId4"/>
    <p:sldId id="299" r:id="rId5"/>
    <p:sldId id="1556" r:id="rId6"/>
    <p:sldId id="1522" r:id="rId7"/>
    <p:sldId id="1523" r:id="rId8"/>
    <p:sldId id="1524" r:id="rId9"/>
    <p:sldId id="1526" r:id="rId10"/>
    <p:sldId id="1527" r:id="rId11"/>
    <p:sldId id="1529" r:id="rId12"/>
    <p:sldId id="1530" r:id="rId13"/>
    <p:sldId id="1531" r:id="rId14"/>
    <p:sldId id="1566" r:id="rId15"/>
    <p:sldId id="1532" r:id="rId16"/>
    <p:sldId id="1533" r:id="rId17"/>
    <p:sldId id="1534" r:id="rId18"/>
    <p:sldId id="1536" r:id="rId19"/>
    <p:sldId id="1537" r:id="rId20"/>
    <p:sldId id="1461" r:id="rId21"/>
    <p:sldId id="1557" r:id="rId22"/>
    <p:sldId id="1567" r:id="rId23"/>
    <p:sldId id="1462" r:id="rId24"/>
    <p:sldId id="1463" r:id="rId25"/>
    <p:sldId id="1465" r:id="rId26"/>
    <p:sldId id="1466" r:id="rId27"/>
    <p:sldId id="1468" r:id="rId28"/>
    <p:sldId id="1469" r:id="rId29"/>
    <p:sldId id="1470" r:id="rId30"/>
    <p:sldId id="1472" r:id="rId31"/>
    <p:sldId id="1473" r:id="rId32"/>
    <p:sldId id="1474" r:id="rId33"/>
    <p:sldId id="1475" r:id="rId34"/>
    <p:sldId id="1558" r:id="rId35"/>
    <p:sldId id="1476" r:id="rId36"/>
    <p:sldId id="1477" r:id="rId37"/>
    <p:sldId id="1478" r:id="rId38"/>
    <p:sldId id="1479" r:id="rId39"/>
    <p:sldId id="1480" r:id="rId40"/>
    <p:sldId id="1481" r:id="rId41"/>
    <p:sldId id="1482" r:id="rId42"/>
    <p:sldId id="1483" r:id="rId43"/>
    <p:sldId id="1484" r:id="rId44"/>
    <p:sldId id="1485" r:id="rId45"/>
    <p:sldId id="1486" r:id="rId46"/>
    <p:sldId id="1487" r:id="rId47"/>
    <p:sldId id="1488" r:id="rId48"/>
    <p:sldId id="1490" r:id="rId49"/>
    <p:sldId id="1559" r:id="rId50"/>
    <p:sldId id="1491" r:id="rId51"/>
    <p:sldId id="1492" r:id="rId52"/>
    <p:sldId id="1493" r:id="rId53"/>
    <p:sldId id="1494" r:id="rId54"/>
    <p:sldId id="1495" r:id="rId55"/>
    <p:sldId id="1560" r:id="rId56"/>
    <p:sldId id="1564" r:id="rId57"/>
    <p:sldId id="1489" r:id="rId58"/>
    <p:sldId id="1506" r:id="rId59"/>
    <p:sldId id="1471" r:id="rId60"/>
    <p:sldId id="1507" r:id="rId61"/>
    <p:sldId id="1540" r:id="rId62"/>
    <p:sldId id="1561" r:id="rId63"/>
    <p:sldId id="1496" r:id="rId64"/>
    <p:sldId id="1498" r:id="rId65"/>
    <p:sldId id="1499" r:id="rId66"/>
    <p:sldId id="1538" r:id="rId67"/>
    <p:sldId id="1500" r:id="rId68"/>
    <p:sldId id="1501" r:id="rId69"/>
    <p:sldId id="1503" r:id="rId70"/>
    <p:sldId id="1504" r:id="rId71"/>
    <p:sldId id="1539" r:id="rId72"/>
    <p:sldId id="1505" r:id="rId73"/>
    <p:sldId id="1502" r:id="rId74"/>
    <p:sldId id="1542" r:id="rId75"/>
    <p:sldId id="1508" r:id="rId76"/>
    <p:sldId id="1562" r:id="rId77"/>
    <p:sldId id="1510" r:id="rId78"/>
    <p:sldId id="1511" r:id="rId79"/>
    <p:sldId id="1512" r:id="rId80"/>
    <p:sldId id="1513" r:id="rId81"/>
    <p:sldId id="1544" r:id="rId82"/>
    <p:sldId id="1543" r:id="rId83"/>
    <p:sldId id="1563" r:id="rId84"/>
    <p:sldId id="1514" r:id="rId85"/>
    <p:sldId id="1515" r:id="rId86"/>
    <p:sldId id="1541" r:id="rId87"/>
    <p:sldId id="1516" r:id="rId88"/>
    <p:sldId id="1551" r:id="rId89"/>
    <p:sldId id="1552" r:id="rId90"/>
    <p:sldId id="1550" r:id="rId91"/>
    <p:sldId id="1565" r:id="rId92"/>
    <p:sldId id="1546" r:id="rId93"/>
    <p:sldId id="1547" r:id="rId94"/>
    <p:sldId id="1548" r:id="rId95"/>
    <p:sldId id="1549" r:id="rId96"/>
    <p:sldId id="1517" r:id="rId97"/>
    <p:sldId id="1518" r:id="rId98"/>
    <p:sldId id="1519" r:id="rId99"/>
    <p:sldId id="1520" r:id="rId100"/>
    <p:sldId id="1545" r:id="rId101"/>
    <p:sldId id="1553" r:id="rId102"/>
    <p:sldId id="1554" r:id="rId103"/>
    <p:sldId id="1568" r:id="rId104"/>
    <p:sldId id="1570" r:id="rId105"/>
    <p:sldId id="1572" r:id="rId106"/>
    <p:sldId id="1574" r:id="rId107"/>
    <p:sldId id="1555" r:id="rId108"/>
    <p:sldId id="1576" r:id="rId109"/>
    <p:sldId id="1575" r:id="rId110"/>
    <p:sldId id="1577" r:id="rId111"/>
    <p:sldId id="1578" r:id="rId112"/>
    <p:sldId id="1581" r:id="rId113"/>
    <p:sldId id="1579" r:id="rId114"/>
    <p:sldId id="1521" r:id="rId115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118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 err="1"/>
              <a:t>파이썬과</a:t>
            </a:r>
            <a:r>
              <a:rPr lang="ko-KR" altLang="en-US" sz="1050" b="1" dirty="0"/>
              <a:t> </a:t>
            </a:r>
            <a:r>
              <a:rPr lang="ko-KR" altLang="en-US" sz="1050" b="1" dirty="0" err="1"/>
              <a:t>텐서플로우로</a:t>
            </a:r>
            <a:r>
              <a:rPr lang="ko-KR" altLang="en-US" sz="1050" b="1" dirty="0"/>
              <a:t> 배우는 기계학습과 인공신경망 기초 실습 단기강좌</a:t>
            </a:r>
            <a:endParaRPr lang="en-US" altLang="ko-KR" sz="1050" b="1" dirty="0"/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</a:rPr>
              <a:t>( 8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27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/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2018 </a:t>
            </a:r>
            <a:r>
              <a:rPr lang="ko-KR" altLang="en-US" sz="1050" b="1" dirty="0"/>
              <a:t>숭실대학교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ooiiuuyh/aimachine-workshop" TargetMode="External"/><Relationship Id="rId2" Type="http://schemas.openxmlformats.org/officeDocument/2006/relationships/hyperlink" Target="mailto:dohyun.cau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pooiiuuyh/aimachine-workshop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ppooiiuuyh/aimachine-workshop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PsJw4UiQk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dtp0P3t28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dohyun.cau@gmail.com</a:t>
            </a:r>
            <a:endParaRPr lang="en-US" altLang="ko-KR" dirty="0"/>
          </a:p>
          <a:p>
            <a:r>
              <a:rPr lang="en-US" altLang="ko-KR" dirty="0"/>
              <a:t>PPT &amp; code file : </a:t>
            </a:r>
            <a:r>
              <a:rPr lang="en-US" altLang="ko-KR" dirty="0">
                <a:hlinkClick r:id="rId3"/>
              </a:rPr>
              <a:t>https://github.com/ppooiiuuyh/aimachine-workshop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9886"/>
            <a:ext cx="7325710" cy="54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0" y="715902"/>
            <a:ext cx="7656786" cy="4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8" y="2123090"/>
            <a:ext cx="6263944" cy="2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078125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34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5A207F-2F3A-479E-9CEC-2C1BC4473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4"/>
            <a:ext cx="8399721" cy="5353584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068782" y="6022940"/>
            <a:ext cx="2679405" cy="2908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저장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81686-FFB6-41B8-9DA5-77E0BADA9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975" y="1356204"/>
            <a:ext cx="3838575" cy="22955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838307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모델 저장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불러오기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054743-AD60-413A-AEBF-F9DB503D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3" y="1291799"/>
            <a:ext cx="8764814" cy="4678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74EDD6-9B72-4709-B81D-CF552086561B}"/>
              </a:ext>
            </a:extLst>
          </p:cNvPr>
          <p:cNvSpPr/>
          <p:nvPr/>
        </p:nvSpPr>
        <p:spPr>
          <a:xfrm>
            <a:off x="1541721" y="3615068"/>
            <a:ext cx="3817089" cy="3508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99">
            <a:extLst>
              <a:ext uri="{FF2B5EF4-FFF2-40B4-BE49-F238E27FC236}">
                <a16:creationId xmlns:a16="http://schemas.microsoft.com/office/drawing/2014/main" id="{208B68ED-9B00-4902-AF7B-F07739A60F66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모델 불러오기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41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1ED4035-93E7-42CE-8A8E-105555DF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101"/>
          <a:stretch/>
        </p:blipFill>
        <p:spPr>
          <a:xfrm>
            <a:off x="5418706" y="960339"/>
            <a:ext cx="2183573" cy="38859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84E167-1B14-4703-B420-B99BAC74E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32"/>
          <a:stretch/>
        </p:blipFill>
        <p:spPr>
          <a:xfrm>
            <a:off x="1154251" y="1654336"/>
            <a:ext cx="1889524" cy="21314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C56261-08F6-4107-BF65-7CA74CB17207}"/>
              </a:ext>
            </a:extLst>
          </p:cNvPr>
          <p:cNvSpPr txBox="1"/>
          <p:nvPr/>
        </p:nvSpPr>
        <p:spPr>
          <a:xfrm>
            <a:off x="1252307" y="4471971"/>
            <a:ext cx="16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Cifar10 : 32 x 32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78D891-2C2B-43ED-BD55-A23327315B37}"/>
              </a:ext>
            </a:extLst>
          </p:cNvPr>
          <p:cNvSpPr txBox="1"/>
          <p:nvPr/>
        </p:nvSpPr>
        <p:spPr>
          <a:xfrm>
            <a:off x="4872030" y="4456014"/>
            <a:ext cx="327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ImageNet : 224 x 224 (256 x 256)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E574D-76B4-4341-A810-632BBA213628}"/>
              </a:ext>
            </a:extLst>
          </p:cNvPr>
          <p:cNvSpPr txBox="1"/>
          <p:nvPr/>
        </p:nvSpPr>
        <p:spPr>
          <a:xfrm>
            <a:off x="1524531" y="5182338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이미지가 커짐에 따라 필요한 파라미터 수가 급격하게 증가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b="1" dirty="0"/>
              <a:t>Overfitting </a:t>
            </a:r>
            <a:r>
              <a:rPr lang="ko-KR" altLang="en-US" b="1" dirty="0"/>
              <a:t>문제 심화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최적 </a:t>
            </a:r>
            <a:r>
              <a:rPr lang="en-US" altLang="ko-KR" b="1" dirty="0"/>
              <a:t>weight</a:t>
            </a:r>
            <a:r>
              <a:rPr lang="ko-KR" altLang="en-US" b="1" dirty="0"/>
              <a:t>에 수렴하기 어려움</a:t>
            </a:r>
            <a:endParaRPr lang="en-US" altLang="ko-KR" b="1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/>
              <a:t>학습 시간 증가</a:t>
            </a:r>
            <a:endParaRPr lang="en-US" altLang="ko-KR" b="1" dirty="0"/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203C9390-A4A8-4A23-B35E-9567BB49D09B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5F14346B-A1FD-4894-8B0B-85FB39C2E02B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645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98E8FD0-117A-45B4-92E0-E7426E76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93255" y="2480245"/>
            <a:ext cx="3557489" cy="12764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2BCF6-92F3-4A64-A360-391D70FCCF0F}"/>
              </a:ext>
            </a:extLst>
          </p:cNvPr>
          <p:cNvSpPr txBox="1"/>
          <p:nvPr/>
        </p:nvSpPr>
        <p:spPr>
          <a:xfrm flipH="1">
            <a:off x="3622651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336AD-E5B3-4F23-9F8F-6883ACB85C1D}"/>
              </a:ext>
            </a:extLst>
          </p:cNvPr>
          <p:cNvSpPr txBox="1"/>
          <p:nvPr/>
        </p:nvSpPr>
        <p:spPr>
          <a:xfrm flipH="1">
            <a:off x="6116228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(c)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BAE5C-7F42-44BF-89CB-65BC65954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2" b="5696"/>
          <a:stretch/>
        </p:blipFill>
        <p:spPr>
          <a:xfrm>
            <a:off x="6116228" y="1244192"/>
            <a:ext cx="2071523" cy="3755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EC22EF-46F7-4C46-AC2F-57FC3F03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9" y="1945274"/>
            <a:ext cx="3084123" cy="1970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BC6DE7-5981-4015-9664-F18667616DB2}"/>
              </a:ext>
            </a:extLst>
          </p:cNvPr>
          <p:cNvSpPr txBox="1"/>
          <p:nvPr/>
        </p:nvSpPr>
        <p:spPr>
          <a:xfrm flipH="1">
            <a:off x="1086202" y="5244475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en-US" altLang="ko-KR" dirty="0" err="1"/>
              <a:t>VGGNet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524531" y="6004066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깊고 넓어진 신경망을 학습시키기 위한 </a:t>
            </a:r>
            <a:r>
              <a:rPr lang="ko-KR" altLang="en-US" b="1"/>
              <a:t>복잡한 구조들 등장</a:t>
            </a:r>
            <a:endParaRPr lang="en-US" altLang="ko-KR" b="1" dirty="0"/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2628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90A5DC9-E5D7-4FF2-A515-E517AE48A82B}"/>
              </a:ext>
            </a:extLst>
          </p:cNvPr>
          <p:cNvSpPr txBox="1"/>
          <p:nvPr/>
        </p:nvSpPr>
        <p:spPr>
          <a:xfrm>
            <a:off x="1664089" y="5628492"/>
            <a:ext cx="6840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최적 성능 수렴까지의 시간이 너무 많이 소요된다</a:t>
            </a:r>
            <a:r>
              <a:rPr lang="en-US" altLang="ko-KR" b="1" dirty="0"/>
              <a:t>.</a:t>
            </a:r>
          </a:p>
          <a:p>
            <a:pPr algn="ctr"/>
            <a:r>
              <a:rPr lang="ko-KR" altLang="en-US" b="1" dirty="0"/>
              <a:t>새로운 도메인에 대하여 매번 새로 학습시키는 것은 매우 비효율적</a:t>
            </a:r>
            <a:r>
              <a:rPr lang="en-US" altLang="ko-KR" b="1" dirty="0"/>
              <a:t>.</a:t>
            </a:r>
          </a:p>
        </p:txBody>
      </p:sp>
      <p:sp>
        <p:nvSpPr>
          <p:cNvPr id="15" name="Rectangle 99">
            <a:extLst>
              <a:ext uri="{FF2B5EF4-FFF2-40B4-BE49-F238E27FC236}">
                <a16:creationId xmlns:a16="http://schemas.microsoft.com/office/drawing/2014/main" id="{DCA7AD7D-45A1-4ABF-94E1-0600F8654ED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17" name="Rectangle 99">
            <a:extLst>
              <a:ext uri="{FF2B5EF4-FFF2-40B4-BE49-F238E27FC236}">
                <a16:creationId xmlns:a16="http://schemas.microsoft.com/office/drawing/2014/main" id="{8D52AE1C-F476-4B31-A9A0-D12A5C0BD9FA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더 큰 이미지에 적용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166D40-6530-4E36-B248-50229FFCA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6" y="1888674"/>
            <a:ext cx="4298225" cy="2634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9091FE-0EF1-47BE-AD4C-30874477CE9C}"/>
              </a:ext>
            </a:extLst>
          </p:cNvPr>
          <p:cNvSpPr txBox="1"/>
          <p:nvPr/>
        </p:nvSpPr>
        <p:spPr>
          <a:xfrm>
            <a:off x="3376355" y="4790943"/>
            <a:ext cx="26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5min</a:t>
            </a:r>
            <a:r>
              <a:rPr lang="ko-KR" altLang="en-US" b="1" dirty="0"/>
              <a:t> </a:t>
            </a:r>
            <a:r>
              <a:rPr lang="en-US" altLang="ko-KR" b="1" dirty="0"/>
              <a:t>*</a:t>
            </a:r>
            <a:r>
              <a:rPr lang="ko-KR" altLang="en-US" b="1" dirty="0"/>
              <a:t> </a:t>
            </a:r>
            <a:r>
              <a:rPr lang="en-US" altLang="ko-KR" b="1" dirty="0"/>
              <a:t>2000</a:t>
            </a:r>
            <a:r>
              <a:rPr lang="ko-KR" altLang="en-US" b="1" dirty="0"/>
              <a:t> </a:t>
            </a:r>
            <a:r>
              <a:rPr lang="en-US" altLang="ko-KR" b="1" dirty="0" err="1"/>
              <a:t>itr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/>
              <a:t>1 week!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9D322F-CE25-463B-8099-2315271DE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5"/>
          <a:stretch/>
        </p:blipFill>
        <p:spPr>
          <a:xfrm>
            <a:off x="5277027" y="1615305"/>
            <a:ext cx="3332066" cy="31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0112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9">
            <a:extLst>
              <a:ext uri="{FF2B5EF4-FFF2-40B4-BE49-F238E27FC236}">
                <a16:creationId xmlns:a16="http://schemas.microsoft.com/office/drawing/2014/main" id="{307BA273-094D-4C02-B860-97C42A3DF5D8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새로운 도메인에 기존에 학습된 모델을 재사용 할 순 없을까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30" y="1224993"/>
            <a:ext cx="6923173" cy="4408013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9563D7-540F-453D-A1E2-A09C5E58DBD7}"/>
              </a:ext>
            </a:extLst>
          </p:cNvPr>
          <p:cNvSpPr txBox="1"/>
          <p:nvPr/>
        </p:nvSpPr>
        <p:spPr>
          <a:xfrm>
            <a:off x="3147233" y="5983721"/>
            <a:ext cx="347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Transfer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전이 학습</a:t>
            </a:r>
            <a:r>
              <a:rPr lang="en-US" altLang="ko-KR" b="1" dirty="0"/>
              <a:t>) </a:t>
            </a:r>
            <a:r>
              <a:rPr lang="ko-KR" altLang="en-US" b="1" dirty="0"/>
              <a:t>제안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81971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3303736" y="2847022"/>
            <a:ext cx="253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Conv layer : </a:t>
            </a:r>
            <a:r>
              <a:rPr lang="ko-KR" altLang="en-US" b="1" dirty="0">
                <a:solidFill>
                  <a:schemeClr val="accent2"/>
                </a:solidFill>
              </a:rPr>
              <a:t>특징 </a:t>
            </a:r>
            <a:r>
              <a:rPr lang="ko-KR" altLang="en-US" b="1" dirty="0" err="1">
                <a:solidFill>
                  <a:schemeClr val="accent2"/>
                </a:solidFill>
              </a:rPr>
              <a:t>추출기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5936499" y="2838895"/>
            <a:ext cx="1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: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분류기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13D6B4-4D85-47EC-A58B-3D9E29967142}"/>
              </a:ext>
            </a:extLst>
          </p:cNvPr>
          <p:cNvSpPr/>
          <p:nvPr/>
        </p:nvSpPr>
        <p:spPr>
          <a:xfrm>
            <a:off x="2977116" y="906018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906018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467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CBBF930-850A-492B-8842-5EEF367D7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00" y="863486"/>
            <a:ext cx="8212558" cy="5228970"/>
          </a:xfrm>
          <a:prstGeom prst="rect">
            <a:avLst/>
          </a:prstGeom>
        </p:spPr>
      </p:pic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F0856-F06D-4BB3-8C10-9C517D79CA97}"/>
              </a:ext>
            </a:extLst>
          </p:cNvPr>
          <p:cNvSpPr txBox="1"/>
          <p:nvPr/>
        </p:nvSpPr>
        <p:spPr>
          <a:xfrm>
            <a:off x="1450848" y="6042660"/>
            <a:ext cx="628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다른 도메인에 대하여 학습된 </a:t>
            </a:r>
            <a:r>
              <a:rPr lang="en-US" altLang="ko-KR" b="1" dirty="0">
                <a:solidFill>
                  <a:schemeClr val="accent2"/>
                </a:solidFill>
              </a:rPr>
              <a:t>weight</a:t>
            </a:r>
            <a:r>
              <a:rPr lang="ko-KR" altLang="en-US" b="1" dirty="0">
                <a:solidFill>
                  <a:schemeClr val="accent2"/>
                </a:solidFill>
              </a:rPr>
              <a:t>를 그대로 가져와서 고정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ECEC-7F77-4051-8E48-0B241693B36D}"/>
              </a:ext>
            </a:extLst>
          </p:cNvPr>
          <p:cNvSpPr txBox="1"/>
          <p:nvPr/>
        </p:nvSpPr>
        <p:spPr>
          <a:xfrm>
            <a:off x="6060558" y="5507942"/>
            <a:ext cx="22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FC-layer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만 새로 학습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5E9529-0A98-428E-8AF2-5C1B927A8008}"/>
              </a:ext>
            </a:extLst>
          </p:cNvPr>
          <p:cNvSpPr/>
          <p:nvPr/>
        </p:nvSpPr>
        <p:spPr>
          <a:xfrm>
            <a:off x="6136257" y="3520506"/>
            <a:ext cx="1264003" cy="193287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F6B0B0-7B9E-4E4D-B7D0-E88430E01647}"/>
              </a:ext>
            </a:extLst>
          </p:cNvPr>
          <p:cNvSpPr/>
          <p:nvPr/>
        </p:nvSpPr>
        <p:spPr>
          <a:xfrm>
            <a:off x="2977116" y="3520504"/>
            <a:ext cx="3083442" cy="19328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68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A50865-7B62-4F9B-A569-26426AD0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3069043"/>
            <a:ext cx="8191500" cy="1123950"/>
          </a:xfrm>
          <a:prstGeom prst="rect">
            <a:avLst/>
          </a:prstGeom>
        </p:spPr>
      </p:pic>
      <p:sp>
        <p:nvSpPr>
          <p:cNvPr id="9" name="Rectangle 99">
            <a:extLst>
              <a:ext uri="{FF2B5EF4-FFF2-40B4-BE49-F238E27FC236}">
                <a16:creationId xmlns:a16="http://schemas.microsoft.com/office/drawing/2014/main" id="{6791278D-720A-49D9-9987-35B4A44810DE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특정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Variable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들만 학습시키기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2B789-9864-4EAF-836A-17F12C127143}"/>
              </a:ext>
            </a:extLst>
          </p:cNvPr>
          <p:cNvSpPr txBox="1"/>
          <p:nvPr/>
        </p:nvSpPr>
        <p:spPr>
          <a:xfrm>
            <a:off x="1363045" y="5628492"/>
            <a:ext cx="638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학습 시키고자 하는 </a:t>
            </a:r>
            <a:r>
              <a:rPr lang="en-US" altLang="ko-KR" b="1" dirty="0"/>
              <a:t>Variable</a:t>
            </a:r>
            <a:r>
              <a:rPr lang="ko-KR" altLang="en-US" b="1" dirty="0"/>
              <a:t>들의 리스트만 </a:t>
            </a:r>
            <a:r>
              <a:rPr lang="en-US" altLang="ko-KR" b="1" dirty="0"/>
              <a:t>Optimizer</a:t>
            </a:r>
            <a:r>
              <a:rPr lang="ko-KR" altLang="en-US" b="1" dirty="0"/>
              <a:t>에 전달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9749696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9">
            <a:extLst>
              <a:ext uri="{FF2B5EF4-FFF2-40B4-BE49-F238E27FC236}">
                <a16:creationId xmlns:a16="http://schemas.microsoft.com/office/drawing/2014/main" id="{03E74033-3D03-4AA4-B85E-FC76C29C9CC0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Transfer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learning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367D51-592F-4997-AB93-AC38A7C41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69" y="1201479"/>
            <a:ext cx="6571262" cy="4966908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DD1E0381-7D0A-4BA8-9124-C915D1289909}"/>
              </a:ext>
            </a:extLst>
          </p:cNvPr>
          <p:cNvSpPr/>
          <p:nvPr/>
        </p:nvSpPr>
        <p:spPr>
          <a:xfrm>
            <a:off x="0" y="689613"/>
            <a:ext cx="6943060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전이 학습 전략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Transfer learning vs Fine tuning </a:t>
            </a:r>
          </a:p>
        </p:txBody>
      </p:sp>
    </p:spTree>
    <p:extLst>
      <p:ext uri="{BB962C8B-B14F-4D97-AF65-F5344CB8AC3E}">
        <p14:creationId xmlns:p14="http://schemas.microsoft.com/office/powerpoint/2010/main" val="777409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704"/>
            <a:ext cx="6807259" cy="5046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33186-DB8E-44A2-A95A-79B14A10687F}"/>
              </a:ext>
            </a:extLst>
          </p:cNvPr>
          <p:cNvSpPr txBox="1"/>
          <p:nvPr/>
        </p:nvSpPr>
        <p:spPr>
          <a:xfrm>
            <a:off x="0" y="6219195"/>
            <a:ext cx="2563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Code file : 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549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진행 방식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기법 별 이론적 설명 </a:t>
            </a:r>
            <a:r>
              <a:rPr lang="en-US" altLang="ko-KR" sz="1400" dirty="0"/>
              <a:t>(80%)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구현</a:t>
            </a:r>
            <a:r>
              <a:rPr lang="en-US" altLang="ko-KR" sz="1400" dirty="0"/>
              <a:t> (20%)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PPT &amp; code file : </a:t>
            </a:r>
            <a:r>
              <a:rPr lang="en-US" altLang="ko-KR" sz="1400" dirty="0">
                <a:hlinkClick r:id="rId2"/>
              </a:rPr>
              <a:t>https://github.com/ppooiiuuyh/aimachine-workshop</a:t>
            </a:r>
            <a:endParaRPr lang="en-US" altLang="ko-KR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512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256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128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64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FAD8BFF-FCFC-40AB-89F0-577465B60D3A}"/>
              </a:ext>
            </a:extLst>
          </p:cNvPr>
          <p:cNvSpPr txBox="1"/>
          <p:nvPr/>
        </p:nvSpPr>
        <p:spPr>
          <a:xfrm>
            <a:off x="-3809" y="374450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714F46-0943-4D3D-9960-82F73EA2C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42" y="894012"/>
            <a:ext cx="4892057" cy="312533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C83A845-4993-4845-BE68-CFB426A46AD2}"/>
              </a:ext>
            </a:extLst>
          </p:cNvPr>
          <p:cNvSpPr txBox="1"/>
          <p:nvPr/>
        </p:nvSpPr>
        <p:spPr>
          <a:xfrm>
            <a:off x="112564" y="4058267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28E6BD0C-C21E-49E8-BEB5-BCE5349BABF1}"/>
              </a:ext>
            </a:extLst>
          </p:cNvPr>
          <p:cNvGrpSpPr/>
          <p:nvPr/>
        </p:nvGrpSpPr>
        <p:grpSpPr>
          <a:xfrm>
            <a:off x="150942" y="4771264"/>
            <a:ext cx="1952642" cy="924028"/>
            <a:chOff x="-218663" y="4680120"/>
            <a:chExt cx="1952642" cy="924028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E66409-66C6-4452-989C-A2B74AD9D872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15C5F6-7687-4EBA-A747-F99F3E810300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AC87A6E-A3A4-4D4F-8294-D7F8FDEFBA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717A179B-336A-4F11-9290-6A428D760393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F3714FA5-5DF1-4D92-8120-75E7637B629B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BBD74DF-FB26-475C-953D-B36B60830A68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0211C42-92F1-4D84-A5B1-4BABCD6D8E1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7A85175-88EB-4AFA-9DDC-B76FBE4A398C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6C8284-9EAD-4585-8B5D-0ED4DD7C35E1}"/>
              </a:ext>
            </a:extLst>
          </p:cNvPr>
          <p:cNvSpPr/>
          <p:nvPr/>
        </p:nvSpPr>
        <p:spPr>
          <a:xfrm>
            <a:off x="2468399" y="4838473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928D141-58AB-4C4C-A16C-71AEF42E5A7C}"/>
              </a:ext>
            </a:extLst>
          </p:cNvPr>
          <p:cNvSpPr/>
          <p:nvPr/>
        </p:nvSpPr>
        <p:spPr>
          <a:xfrm>
            <a:off x="2401372" y="4892830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4F85658-77C9-4412-A58D-7178222615C0}"/>
              </a:ext>
            </a:extLst>
          </p:cNvPr>
          <p:cNvSpPr/>
          <p:nvPr/>
        </p:nvSpPr>
        <p:spPr>
          <a:xfrm>
            <a:off x="2334343" y="4958013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2A2BABE6-2297-4788-B39A-6245C7D50F32}"/>
              </a:ext>
            </a:extLst>
          </p:cNvPr>
          <p:cNvSpPr/>
          <p:nvPr/>
        </p:nvSpPr>
        <p:spPr>
          <a:xfrm>
            <a:off x="2760485" y="5039010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62B680E-3D7F-46B6-9120-3B5D23DB7881}"/>
              </a:ext>
            </a:extLst>
          </p:cNvPr>
          <p:cNvSpPr/>
          <p:nvPr/>
        </p:nvSpPr>
        <p:spPr>
          <a:xfrm>
            <a:off x="3291948" y="4838473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02CD9C07-FA19-4371-9932-E57CF3A09D97}"/>
              </a:ext>
            </a:extLst>
          </p:cNvPr>
          <p:cNvSpPr/>
          <p:nvPr/>
        </p:nvSpPr>
        <p:spPr>
          <a:xfrm>
            <a:off x="3224921" y="4892830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E071CC29-4044-4660-AC6D-994E9BB8EFE6}"/>
              </a:ext>
            </a:extLst>
          </p:cNvPr>
          <p:cNvSpPr/>
          <p:nvPr/>
        </p:nvSpPr>
        <p:spPr>
          <a:xfrm>
            <a:off x="3157891" y="4958013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227F152-9A61-4453-B633-E88C49DBF197}"/>
              </a:ext>
            </a:extLst>
          </p:cNvPr>
          <p:cNvSpPr/>
          <p:nvPr/>
        </p:nvSpPr>
        <p:spPr>
          <a:xfrm>
            <a:off x="3584034" y="5039010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12012D0-ECB9-4695-A771-DB8EC8CFDBF4}"/>
              </a:ext>
            </a:extLst>
          </p:cNvPr>
          <p:cNvGrpSpPr/>
          <p:nvPr/>
        </p:nvGrpSpPr>
        <p:grpSpPr>
          <a:xfrm>
            <a:off x="4190425" y="4866255"/>
            <a:ext cx="1315852" cy="631466"/>
            <a:chOff x="3454233" y="4709075"/>
            <a:chExt cx="1591059" cy="763537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72BC00A-0878-4DA0-9C27-D86991E5223E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020483F4-9AB8-4291-AA6D-BA3485FFCEA9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12EB5309-80E4-4BAA-B715-375EFA6788CA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8C86343-68FE-4969-BB67-6226365F05F1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52F65870-A0BF-453E-9B5B-1A6B1CE35703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FADA9C4-47CF-44AD-B864-6C246979940C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EE2AEA1-1475-402A-A0A5-B1F8C4B9D6DE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BD89FBC1-A17C-43EB-8450-1B5F9C2217FF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510CABC-544A-42CA-A52D-D550EF0C5875}"/>
              </a:ext>
            </a:extLst>
          </p:cNvPr>
          <p:cNvGrpSpPr/>
          <p:nvPr/>
        </p:nvGrpSpPr>
        <p:grpSpPr>
          <a:xfrm>
            <a:off x="5734349" y="4898290"/>
            <a:ext cx="1226437" cy="553951"/>
            <a:chOff x="2990853" y="4875708"/>
            <a:chExt cx="791020" cy="357284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C94B2F7-C48C-4B97-B238-AEF59EB205CD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60051F9-E2B3-4645-BCB7-11B9A5C8E47D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5F3ACAD-BE65-4A1B-83B0-9077873528F8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0F4F252E-DC23-4144-A2D9-A02A7EEAC0C5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7CD719B-1779-42E0-A912-C289641B9B17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E6C339F-A392-48C4-BD59-E1D693C864EB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B56C20D2-6E41-4DB9-8580-5BD8BCBEA22A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5D005766-D8FC-420B-81E8-FC0427ED25E8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0B1D171-2BDB-4694-A8D6-EE191698F4DF}"/>
              </a:ext>
            </a:extLst>
          </p:cNvPr>
          <p:cNvSpPr/>
          <p:nvPr/>
        </p:nvSpPr>
        <p:spPr>
          <a:xfrm>
            <a:off x="7374625" y="4966852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9E69CBF-9DF6-4B47-B543-C694EAA3F818}"/>
              </a:ext>
            </a:extLst>
          </p:cNvPr>
          <p:cNvSpPr/>
          <p:nvPr/>
        </p:nvSpPr>
        <p:spPr>
          <a:xfrm>
            <a:off x="7343260" y="4992288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450854-17DA-45E0-9512-976EEDFC9F75}"/>
              </a:ext>
            </a:extLst>
          </p:cNvPr>
          <p:cNvSpPr/>
          <p:nvPr/>
        </p:nvSpPr>
        <p:spPr>
          <a:xfrm>
            <a:off x="7311895" y="5022790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2D78EA18-3780-49DA-9D62-6B6C15DE6F6D}"/>
              </a:ext>
            </a:extLst>
          </p:cNvPr>
          <p:cNvSpPr/>
          <p:nvPr/>
        </p:nvSpPr>
        <p:spPr>
          <a:xfrm>
            <a:off x="7511305" y="5060692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61F2A146-F52A-4EDD-AC17-CE865504366F}"/>
              </a:ext>
            </a:extLst>
          </p:cNvPr>
          <p:cNvSpPr/>
          <p:nvPr/>
        </p:nvSpPr>
        <p:spPr>
          <a:xfrm>
            <a:off x="7794174" y="4966852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8A01AB47-8D64-4D07-9110-46D1C141311C}"/>
              </a:ext>
            </a:extLst>
          </p:cNvPr>
          <p:cNvSpPr/>
          <p:nvPr/>
        </p:nvSpPr>
        <p:spPr>
          <a:xfrm>
            <a:off x="7762809" y="4992288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B8C8CEE-B614-4C06-A6F2-6666EDE443F8}"/>
              </a:ext>
            </a:extLst>
          </p:cNvPr>
          <p:cNvSpPr/>
          <p:nvPr/>
        </p:nvSpPr>
        <p:spPr>
          <a:xfrm>
            <a:off x="7731444" y="5022790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1EC5D75-8CC5-44B6-AB33-64C589990586}"/>
              </a:ext>
            </a:extLst>
          </p:cNvPr>
          <p:cNvSpPr/>
          <p:nvPr/>
        </p:nvSpPr>
        <p:spPr>
          <a:xfrm>
            <a:off x="7930854" y="5060692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0A3FB8B-7AEB-4D03-8A89-8F42BC1274C2}"/>
              </a:ext>
            </a:extLst>
          </p:cNvPr>
          <p:cNvSpPr/>
          <p:nvPr/>
        </p:nvSpPr>
        <p:spPr>
          <a:xfrm>
            <a:off x="8395428" y="4363785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190A840-7030-49C5-9FD4-3F78E11732C9}"/>
              </a:ext>
            </a:extLst>
          </p:cNvPr>
          <p:cNvSpPr/>
          <p:nvPr/>
        </p:nvSpPr>
        <p:spPr>
          <a:xfrm>
            <a:off x="8913799" y="4950368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57CBCBE4-1B27-4F81-BE3A-1BE264588159}"/>
              </a:ext>
            </a:extLst>
          </p:cNvPr>
          <p:cNvCxnSpPr>
            <a:cxnSpLocks/>
          </p:cNvCxnSpPr>
          <p:nvPr/>
        </p:nvCxnSpPr>
        <p:spPr>
          <a:xfrm>
            <a:off x="8145640" y="5120319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4651B8A-3C4B-47C2-B3B4-322C1DF952B2}"/>
              </a:ext>
            </a:extLst>
          </p:cNvPr>
          <p:cNvSpPr txBox="1"/>
          <p:nvPr/>
        </p:nvSpPr>
        <p:spPr>
          <a:xfrm>
            <a:off x="8798952" y="5444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E480EF1-80D6-4385-A83D-A380AF690B53}"/>
              </a:ext>
            </a:extLst>
          </p:cNvPr>
          <p:cNvSpPr txBox="1"/>
          <p:nvPr/>
        </p:nvSpPr>
        <p:spPr>
          <a:xfrm>
            <a:off x="8145640" y="590829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A30342B-9216-4C9D-8434-DF3907D863E4}"/>
              </a:ext>
            </a:extLst>
          </p:cNvPr>
          <p:cNvSpPr txBox="1"/>
          <p:nvPr/>
        </p:nvSpPr>
        <p:spPr>
          <a:xfrm>
            <a:off x="7187680" y="530683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378E17D3-05B3-4AF3-BCA3-24919D6688F4}"/>
              </a:ext>
            </a:extLst>
          </p:cNvPr>
          <p:cNvCxnSpPr>
            <a:cxnSpLocks/>
          </p:cNvCxnSpPr>
          <p:nvPr/>
        </p:nvCxnSpPr>
        <p:spPr>
          <a:xfrm>
            <a:off x="7024767" y="5120319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FE39F11C-5144-4A5C-B28F-053D6AD4D624}"/>
              </a:ext>
            </a:extLst>
          </p:cNvPr>
          <p:cNvCxnSpPr>
            <a:cxnSpLocks/>
          </p:cNvCxnSpPr>
          <p:nvPr/>
        </p:nvCxnSpPr>
        <p:spPr>
          <a:xfrm>
            <a:off x="8656519" y="5120936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992FD8E3-937C-49E1-BA2C-36629FE7EA24}"/>
              </a:ext>
            </a:extLst>
          </p:cNvPr>
          <p:cNvSpPr txBox="1"/>
          <p:nvPr/>
        </p:nvSpPr>
        <p:spPr>
          <a:xfrm>
            <a:off x="5784096" y="5457082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512</a:t>
            </a:r>
            <a:endParaRPr lang="ko-KR" altLang="en-US" dirty="0"/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87C28F36-6504-4DFA-89CD-AF777D3D7C52}"/>
              </a:ext>
            </a:extLst>
          </p:cNvPr>
          <p:cNvCxnSpPr>
            <a:cxnSpLocks/>
          </p:cNvCxnSpPr>
          <p:nvPr/>
        </p:nvCxnSpPr>
        <p:spPr>
          <a:xfrm>
            <a:off x="5523877" y="5112443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ACE04837-B3E4-4478-A149-0AC0E2C87156}"/>
              </a:ext>
            </a:extLst>
          </p:cNvPr>
          <p:cNvCxnSpPr>
            <a:cxnSpLocks/>
          </p:cNvCxnSpPr>
          <p:nvPr/>
        </p:nvCxnSpPr>
        <p:spPr>
          <a:xfrm>
            <a:off x="3969360" y="5117525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DD0D363E-B79F-4B68-975F-0436AE191164}"/>
              </a:ext>
            </a:extLst>
          </p:cNvPr>
          <p:cNvCxnSpPr>
            <a:cxnSpLocks/>
          </p:cNvCxnSpPr>
          <p:nvPr/>
        </p:nvCxnSpPr>
        <p:spPr>
          <a:xfrm>
            <a:off x="2123871" y="5117525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6714ACE5-6287-4771-A154-AD96183B7645}"/>
              </a:ext>
            </a:extLst>
          </p:cNvPr>
          <p:cNvSpPr txBox="1"/>
          <p:nvPr/>
        </p:nvSpPr>
        <p:spPr>
          <a:xfrm>
            <a:off x="4252631" y="5535523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256</a:t>
            </a:r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61DD030-688A-433C-A40D-F9804DC61130}"/>
              </a:ext>
            </a:extLst>
          </p:cNvPr>
          <p:cNvSpPr txBox="1"/>
          <p:nvPr/>
        </p:nvSpPr>
        <p:spPr>
          <a:xfrm>
            <a:off x="2553395" y="566107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128</a:t>
            </a:r>
            <a:endParaRPr lang="ko-KR" altLang="en-US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B977213-926F-4C91-A51E-9315F553B13A}"/>
              </a:ext>
            </a:extLst>
          </p:cNvPr>
          <p:cNvSpPr txBox="1"/>
          <p:nvPr/>
        </p:nvSpPr>
        <p:spPr>
          <a:xfrm>
            <a:off x="506864" y="5748222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64</a:t>
            </a:r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0A5BA59-A748-4087-9B6C-1BB3D79C0ADA}"/>
              </a:ext>
            </a:extLst>
          </p:cNvPr>
          <p:cNvSpPr txBox="1"/>
          <p:nvPr/>
        </p:nvSpPr>
        <p:spPr>
          <a:xfrm>
            <a:off x="-3809" y="438859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531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6FDCDC-F430-4A20-B048-5787A60C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22568" b="29901"/>
          <a:stretch/>
        </p:blipFill>
        <p:spPr>
          <a:xfrm>
            <a:off x="3300246" y="2016099"/>
            <a:ext cx="2543506" cy="12426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3B6E1-1813-474E-B811-0DDD4EA58EFA}"/>
              </a:ext>
            </a:extLst>
          </p:cNvPr>
          <p:cNvGrpSpPr/>
          <p:nvPr/>
        </p:nvGrpSpPr>
        <p:grpSpPr>
          <a:xfrm>
            <a:off x="1808018" y="4766449"/>
            <a:ext cx="5885554" cy="1401938"/>
            <a:chOff x="1027832" y="4520797"/>
            <a:chExt cx="7456436" cy="1776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169676-8A0D-4112-B0D5-F0594F98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F4A772-98E7-448B-8C1E-A4078937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65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5812B4-2F3C-4ED3-96B0-CA510B09897D}"/>
              </a:ext>
            </a:extLst>
          </p:cNvPr>
          <p:cNvSpPr/>
          <p:nvPr/>
        </p:nvSpPr>
        <p:spPr>
          <a:xfrm>
            <a:off x="1482085" y="2239998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E9B6-D151-4DFC-83FC-DC6CEB2083D6}"/>
              </a:ext>
            </a:extLst>
          </p:cNvPr>
          <p:cNvSpPr txBox="1"/>
          <p:nvPr/>
        </p:nvSpPr>
        <p:spPr>
          <a:xfrm>
            <a:off x="2142970" y="2165690"/>
            <a:ext cx="499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</a:t>
            </a:r>
            <a:r>
              <a:rPr lang="ko-KR" altLang="en-US" b="1" dirty="0"/>
              <a:t> 활성화 함수</a:t>
            </a:r>
            <a:r>
              <a:rPr lang="en-US" altLang="ko-KR" b="1" dirty="0"/>
              <a:t>, Batch normalization, Initializer</a:t>
            </a:r>
            <a:endParaRPr lang="ko-KR" altLang="en-US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3626B3-DAE8-490A-A8D8-D6B66B921655}"/>
              </a:ext>
            </a:extLst>
          </p:cNvPr>
          <p:cNvSpPr/>
          <p:nvPr/>
        </p:nvSpPr>
        <p:spPr>
          <a:xfrm>
            <a:off x="1590329" y="5045745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6498-2447-460C-B08E-463B31D09CB1}"/>
              </a:ext>
            </a:extLst>
          </p:cNvPr>
          <p:cNvSpPr txBox="1"/>
          <p:nvPr/>
        </p:nvSpPr>
        <p:spPr>
          <a:xfrm>
            <a:off x="2251214" y="4971437"/>
            <a:ext cx="21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, Ensemble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4309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3CE3E-BB8D-47E6-979F-7462DB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3" y="1885036"/>
            <a:ext cx="2243302" cy="1224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F9337-BA18-4F95-B0D0-2EC7B0B1274E}"/>
              </a:ext>
            </a:extLst>
          </p:cNvPr>
          <p:cNvSpPr txBox="1"/>
          <p:nvPr/>
        </p:nvSpPr>
        <p:spPr>
          <a:xfrm>
            <a:off x="310697" y="3109906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 Perceptron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FCB2E2-A744-4348-91A7-BDF2E3D998A2}"/>
              </a:ext>
            </a:extLst>
          </p:cNvPr>
          <p:cNvSpPr/>
          <p:nvPr/>
        </p:nvSpPr>
        <p:spPr>
          <a:xfrm>
            <a:off x="2477870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74AF90-9EC0-405C-B25E-D8A39DA93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5" y="1852674"/>
            <a:ext cx="1790277" cy="1109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503673-982C-4F16-A5E3-C50F908856D0}"/>
              </a:ext>
            </a:extLst>
          </p:cNvPr>
          <p:cNvSpPr txBox="1"/>
          <p:nvPr/>
        </p:nvSpPr>
        <p:spPr>
          <a:xfrm>
            <a:off x="2761000" y="3101516"/>
            <a:ext cx="22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D7326A-EB96-4600-9758-385C3A06C2A5}"/>
              </a:ext>
            </a:extLst>
          </p:cNvPr>
          <p:cNvSpPr/>
          <p:nvPr/>
        </p:nvSpPr>
        <p:spPr>
          <a:xfrm>
            <a:off x="5322458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1C3B31-8751-4493-B498-0C185667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3" y="1976878"/>
            <a:ext cx="2764220" cy="1245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25FEAF-009F-46EA-AB08-941FC87EAFAD}"/>
              </a:ext>
            </a:extLst>
          </p:cNvPr>
          <p:cNvSpPr txBox="1"/>
          <p:nvPr/>
        </p:nvSpPr>
        <p:spPr>
          <a:xfrm>
            <a:off x="6457064" y="3288869"/>
            <a:ext cx="219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Deep neural Network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E049B-CDCA-4B54-AC86-5153749EB6B1}"/>
              </a:ext>
            </a:extLst>
          </p:cNvPr>
          <p:cNvSpPr txBox="1"/>
          <p:nvPr/>
        </p:nvSpPr>
        <p:spPr>
          <a:xfrm>
            <a:off x="351829" y="3556388"/>
            <a:ext cx="1629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dirty="0"/>
              <a:t>신경세포를 모방</a:t>
            </a:r>
            <a:endParaRPr lang="en-US" altLang="ko-KR" sz="1200" dirty="0"/>
          </a:p>
          <a:p>
            <a:r>
              <a:rPr lang="en-US" altLang="ko-KR" sz="1200" dirty="0"/>
              <a:t>And/or </a:t>
            </a:r>
            <a:r>
              <a:rPr lang="ko-KR" altLang="en-US" sz="1200" dirty="0"/>
              <a:t>문제 해결가능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XOR </a:t>
            </a:r>
            <a:r>
              <a:rPr lang="ko-KR" altLang="en-US" sz="1200" dirty="0"/>
              <a:t>문제 해결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09AEB-0376-4CE1-A504-A5FC1105F48E}"/>
              </a:ext>
            </a:extLst>
          </p:cNvPr>
          <p:cNvSpPr txBox="1"/>
          <p:nvPr/>
        </p:nvSpPr>
        <p:spPr>
          <a:xfrm>
            <a:off x="2477870" y="3496531"/>
            <a:ext cx="3168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Single Perceptron 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b="1" dirty="0"/>
              <a:t>여러 층 으로 쌓음</a:t>
            </a:r>
            <a:br>
              <a:rPr lang="en-US" altLang="ko-KR" sz="1200" b="1" dirty="0"/>
            </a:b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  <a:br>
              <a:rPr lang="en-US" altLang="ko-KR" sz="1200" b="1" dirty="0"/>
            </a:br>
            <a:r>
              <a:rPr lang="ko-KR" altLang="en-US" sz="1200" dirty="0"/>
              <a:t>더 복잡한 문제를 해결하기 위해서는 더 깊은 신경망이 필요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하지만 </a:t>
            </a:r>
            <a:r>
              <a:rPr lang="ko-KR" altLang="en-US" sz="1200" dirty="0"/>
              <a:t>파라미터 수가 많아지면서 일반적은 경사감소법으로는 학습이 힘들어 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EB7B8-466E-4EFD-A103-39DF5C6832DF}"/>
              </a:ext>
            </a:extLst>
          </p:cNvPr>
          <p:cNvSpPr txBox="1"/>
          <p:nvPr/>
        </p:nvSpPr>
        <p:spPr>
          <a:xfrm>
            <a:off x="6020318" y="3683883"/>
            <a:ext cx="3168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b="1" dirty="0" err="1"/>
              <a:t>역전파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(Back propagation) </a:t>
            </a:r>
            <a:r>
              <a:rPr lang="ko-KR" altLang="en-US" sz="1200" dirty="0"/>
              <a:t>기법으로 많은 수의 파라미터도 학습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신경망이 깊어짐에 따라 더 복잡한 문제 해결 가능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더욱더 복잡한 문제를 해결하려면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764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5E78-4509-4BDD-AD61-4659A0C3E3DC}"/>
              </a:ext>
            </a:extLst>
          </p:cNvPr>
          <p:cNvGrpSpPr/>
          <p:nvPr/>
        </p:nvGrpSpPr>
        <p:grpSpPr>
          <a:xfrm>
            <a:off x="0" y="2514553"/>
            <a:ext cx="8972550" cy="1610906"/>
            <a:chOff x="-609599" y="1813970"/>
            <a:chExt cx="15976598" cy="31813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18837-5FF1-4150-9AF4-436E20A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" t="13111" r="2164" b="2576"/>
            <a:stretch/>
          </p:blipFill>
          <p:spPr>
            <a:xfrm>
              <a:off x="-609599" y="1813970"/>
              <a:ext cx="7054850" cy="31813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69D653-ACA4-4414-A274-4ABEA40C4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4197350" y="1813970"/>
              <a:ext cx="5219700" cy="31813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7FEB06-5BFC-425B-B19E-F50C0F6AC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7175500" y="1813970"/>
              <a:ext cx="5219700" cy="31813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B705D3-D164-4C8C-A96F-4B59CE002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10147299" y="1813970"/>
              <a:ext cx="5219700" cy="31813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609441" y="5018056"/>
            <a:ext cx="792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b="1" dirty="0"/>
              <a:t>경사감소 소멸 </a:t>
            </a:r>
            <a:r>
              <a:rPr lang="ko-KR" altLang="en-US" dirty="0"/>
              <a:t>문제로 인하여 신경망을 무한정 깊게 만들 수는 없다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표현력은 증가하나 학습이 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30753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5499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PPT &amp; code file : </a:t>
            </a:r>
            <a:r>
              <a:rPr lang="en-US" altLang="ko-KR" sz="1400" dirty="0">
                <a:hlinkClick r:id="rId2"/>
              </a:rPr>
              <a:t>https://github.com/ppooiiuuyh/aimachine-workshop</a:t>
            </a:r>
            <a:endParaRPr lang="en-US" altLang="ko-KR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1BF122-EB17-4887-91D4-6781BD19C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1" y="698998"/>
            <a:ext cx="7667538" cy="453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0D3EE-D32D-478E-BA1E-743C0F5F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9" y="2294948"/>
            <a:ext cx="3070336" cy="1676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33284-32FC-4D32-8079-A7D0682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618"/>
            <a:ext cx="3876442" cy="195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4BC12-71CD-49BB-90C4-487489A0CD87}"/>
              </a:ext>
            </a:extLst>
          </p:cNvPr>
          <p:cNvSpPr txBox="1"/>
          <p:nvPr/>
        </p:nvSpPr>
        <p:spPr>
          <a:xfrm>
            <a:off x="1305644" y="4244807"/>
            <a:ext cx="1227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Perceptron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12AB-8AF9-466F-A516-64F0091D5076}"/>
              </a:ext>
            </a:extLst>
          </p:cNvPr>
          <p:cNvSpPr txBox="1"/>
          <p:nvPr/>
        </p:nvSpPr>
        <p:spPr>
          <a:xfrm>
            <a:off x="5426430" y="4244806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활성화 함수의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D27DE-B874-46D5-B923-30A737AF51F9}"/>
              </a:ext>
            </a:extLst>
          </p:cNvPr>
          <p:cNvSpPr txBox="1"/>
          <p:nvPr/>
        </p:nvSpPr>
        <p:spPr>
          <a:xfrm>
            <a:off x="737665" y="5215311"/>
            <a:ext cx="756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Multi Layer Perceptron</a:t>
            </a:r>
            <a:r>
              <a:rPr lang="ko-KR" altLang="en-US" b="1" dirty="0"/>
              <a:t>과 </a:t>
            </a:r>
            <a:r>
              <a:rPr lang="en-US" altLang="ko-KR" b="1" dirty="0"/>
              <a:t>neural network</a:t>
            </a:r>
            <a:r>
              <a:rPr lang="ko-KR" altLang="en-US" b="1" dirty="0"/>
              <a:t>의 차이는 활성화 함수의 사용 유무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824BE-239F-4593-AA94-B2D45D786017}"/>
              </a:ext>
            </a:extLst>
          </p:cNvPr>
          <p:cNvSpPr/>
          <p:nvPr/>
        </p:nvSpPr>
        <p:spPr>
          <a:xfrm>
            <a:off x="7010400" y="2294948"/>
            <a:ext cx="1291772" cy="1676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99">
            <a:extLst>
              <a:ext uri="{FF2B5EF4-FFF2-40B4-BE49-F238E27FC236}">
                <a16:creationId xmlns:a16="http://schemas.microsoft.com/office/drawing/2014/main" id="{C64EBA9A-11FD-43CC-A8D7-3F450838AF7E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78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827F5-1D94-41EB-8B19-6ACF4541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6" r="33828"/>
          <a:stretch/>
        </p:blipFill>
        <p:spPr>
          <a:xfrm>
            <a:off x="1428638" y="1827467"/>
            <a:ext cx="6286724" cy="215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82582-6480-4568-B968-9B40CE340BEB}"/>
              </a:ext>
            </a:extLst>
          </p:cNvPr>
          <p:cNvSpPr txBox="1"/>
          <p:nvPr/>
        </p:nvSpPr>
        <p:spPr>
          <a:xfrm>
            <a:off x="2548108" y="39194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(a) </a:t>
            </a:r>
            <a:r>
              <a:rPr lang="ko-KR" altLang="en-US" dirty="0"/>
              <a:t>선형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0E67-8149-4642-8C32-462580C4A42A}"/>
              </a:ext>
            </a:extLst>
          </p:cNvPr>
          <p:cNvSpPr txBox="1"/>
          <p:nvPr/>
        </p:nvSpPr>
        <p:spPr>
          <a:xfrm>
            <a:off x="5516279" y="386155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</a:t>
            </a:r>
            <a:r>
              <a:rPr lang="en-US" altLang="ko-KR"/>
              <a:t>) </a:t>
            </a:r>
            <a:r>
              <a:rPr lang="ko-KR" altLang="en-US" dirty="0"/>
              <a:t>비선형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F4C7-6D3F-4422-88F1-CF6939F1A95D}"/>
              </a:ext>
            </a:extLst>
          </p:cNvPr>
          <p:cNvSpPr txBox="1"/>
          <p:nvPr/>
        </p:nvSpPr>
        <p:spPr>
          <a:xfrm>
            <a:off x="859286" y="484746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활성화 함수를 사용하지 않을 경우 단순히 </a:t>
            </a:r>
            <a:r>
              <a:rPr lang="en-US" altLang="ko-KR" b="1" dirty="0"/>
              <a:t>w</a:t>
            </a:r>
            <a:r>
              <a:rPr lang="ko-KR" altLang="en-US" b="1" dirty="0"/>
              <a:t>들의 곱일 뿐이게 된다</a:t>
            </a:r>
            <a:br>
              <a:rPr lang="en-US" altLang="ko-KR" b="1" dirty="0"/>
            </a:br>
            <a:r>
              <a:rPr lang="en-US" altLang="ko-KR" b="1" dirty="0"/>
              <a:t>out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 </a:t>
            </a:r>
            <a:r>
              <a:rPr lang="en-US" altLang="ko-KR" b="1" dirty="0" err="1"/>
              <a:t>w</a:t>
            </a:r>
            <a:r>
              <a:rPr lang="en-US" altLang="ko-KR" b="1" baseline="-25000" dirty="0" err="1"/>
              <a:t>n</a:t>
            </a:r>
            <a:r>
              <a:rPr lang="ko-KR" altLang="en-US" b="1" dirty="0"/>
              <a:t>  </a:t>
            </a:r>
            <a:r>
              <a:rPr lang="en-US" altLang="ko-KR" b="1" dirty="0"/>
              <a:t>* w</a:t>
            </a:r>
            <a:r>
              <a:rPr lang="en-US" altLang="ko-KR" b="1" baseline="-25000" dirty="0"/>
              <a:t>n-1  …    </a:t>
            </a:r>
            <a:r>
              <a:rPr lang="en-US" altLang="ko-KR" b="1" dirty="0"/>
              <a:t>*  w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 (x)  = C * x   &lt;- [x</a:t>
            </a:r>
            <a:r>
              <a:rPr lang="ko-KR" altLang="en-US" b="1" dirty="0"/>
              <a:t>에 대한 선형 함수</a:t>
            </a:r>
            <a:r>
              <a:rPr lang="en-US" altLang="ko-KR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따라서 활성화 함수를 사용하지 않을</a:t>
            </a:r>
            <a:r>
              <a:rPr lang="en-US" altLang="ko-KR" b="1" dirty="0"/>
              <a:t> </a:t>
            </a:r>
            <a:r>
              <a:rPr lang="ko-KR" altLang="en-US" b="1" dirty="0"/>
              <a:t>경우 선형함수 밖에 표현할 수 없다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3602FDDB-F987-4C9D-8765-E2EFB24FBFFA}"/>
              </a:ext>
            </a:extLst>
          </p:cNvPr>
          <p:cNvSpPr/>
          <p:nvPr/>
        </p:nvSpPr>
        <p:spPr>
          <a:xfrm>
            <a:off x="0" y="70012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84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5652-B651-4936-9395-518385376B9B}"/>
              </a:ext>
            </a:extLst>
          </p:cNvPr>
          <p:cNvSpPr txBox="1"/>
          <p:nvPr/>
        </p:nvSpPr>
        <p:spPr>
          <a:xfrm>
            <a:off x="1230230" y="5291102"/>
            <a:ext cx="6126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활성화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비선형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함수를 거치게 되면 더 복잡한 함수표현 가능</a:t>
            </a:r>
            <a:br>
              <a:rPr lang="en-US" altLang="ko-KR" sz="1400" b="1" dirty="0"/>
            </a:br>
            <a:r>
              <a:rPr lang="en-US" altLang="ko-KR" sz="1400" b="1" dirty="0"/>
              <a:t>out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f(</a:t>
            </a:r>
            <a:r>
              <a:rPr lang="en-US" altLang="ko-KR" sz="1400" b="1" dirty="0" err="1"/>
              <a:t>w</a:t>
            </a:r>
            <a:r>
              <a:rPr lang="en-US" altLang="ko-KR" sz="1400" b="1" baseline="-25000" dirty="0" err="1"/>
              <a:t>n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* f(w</a:t>
            </a:r>
            <a:r>
              <a:rPr lang="en-US" altLang="ko-KR" sz="1400" b="1" baseline="-25000" dirty="0"/>
              <a:t>n-1  …    </a:t>
            </a:r>
            <a:r>
              <a:rPr lang="en-US" altLang="ko-KR" sz="1400" b="1" dirty="0"/>
              <a:t>*  f(w</a:t>
            </a:r>
            <a:r>
              <a:rPr lang="en-US" altLang="ko-KR" sz="1400" b="1" baseline="-25000" dirty="0"/>
              <a:t>1</a:t>
            </a:r>
            <a:r>
              <a:rPr lang="en-US" altLang="ko-KR" sz="1400" b="1" dirty="0"/>
              <a:t> (x))))  = f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(x)   &lt;- [x</a:t>
            </a:r>
            <a:r>
              <a:rPr lang="ko-KR" altLang="en-US" sz="1400" b="1" dirty="0"/>
              <a:t>에 대한 비선형 함수</a:t>
            </a:r>
            <a:r>
              <a:rPr lang="en-US" altLang="ko-KR" sz="1400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412AE-8289-486F-B583-E24C7A3B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5" y="1561451"/>
            <a:ext cx="3120914" cy="2427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64B8-155B-4864-9396-4C7446EB60D4}"/>
              </a:ext>
            </a:extLst>
          </p:cNvPr>
          <p:cNvSpPr txBox="1"/>
          <p:nvPr/>
        </p:nvSpPr>
        <p:spPr>
          <a:xfrm>
            <a:off x="5603291" y="4121451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 </a:t>
            </a:r>
            <a:r>
              <a:rPr lang="ko-KR" altLang="en-US" sz="1400" b="1" dirty="0"/>
              <a:t>복잡한 비선형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EA78E-EF12-4CB7-BF4B-44079DA3B3C4}"/>
              </a:ext>
            </a:extLst>
          </p:cNvPr>
          <p:cNvSpPr txBox="1"/>
          <p:nvPr/>
        </p:nvSpPr>
        <p:spPr>
          <a:xfrm>
            <a:off x="1578303" y="4121451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 </a:t>
            </a:r>
            <a:r>
              <a:rPr lang="ko-KR" altLang="en-US" sz="1400" b="1" dirty="0"/>
              <a:t>활성화 함수의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DDB8F5-ACD1-4C14-95EA-A241D18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1961759"/>
            <a:ext cx="3316193" cy="1674820"/>
          </a:xfrm>
          <a:prstGeom prst="rect">
            <a:avLst/>
          </a:prstGeom>
        </p:spPr>
      </p:pic>
      <p:sp>
        <p:nvSpPr>
          <p:cNvPr id="11" name="Rectangle 99">
            <a:extLst>
              <a:ext uri="{FF2B5EF4-FFF2-40B4-BE49-F238E27FC236}">
                <a16:creationId xmlns:a16="http://schemas.microsoft.com/office/drawing/2014/main" id="{3E7B6381-0379-4A05-92FC-F88D55DC8096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3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F4275-DC71-4AD7-B17A-26889E64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8" y="2726242"/>
            <a:ext cx="3402536" cy="134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B4628-09E5-493B-8A5D-67A3745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88" y="2247194"/>
            <a:ext cx="2905102" cy="2039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4A3C-664F-42BE-9A7D-A6FAB52222CD}"/>
              </a:ext>
            </a:extLst>
          </p:cNvPr>
          <p:cNvSpPr txBox="1"/>
          <p:nvPr/>
        </p:nvSpPr>
        <p:spPr>
          <a:xfrm>
            <a:off x="2269927" y="5430233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계단 함수는 신경세포의 </a:t>
            </a:r>
            <a:r>
              <a:rPr lang="ko-KR" altLang="en-US" b="1" dirty="0" err="1"/>
              <a:t>역치의</a:t>
            </a:r>
            <a:r>
              <a:rPr lang="ko-KR" altLang="en-US" b="1" dirty="0"/>
              <a:t> 개념과 같다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48C564-090D-45D1-9C13-4E169BD492B2}"/>
              </a:ext>
            </a:extLst>
          </p:cNvPr>
          <p:cNvCxnSpPr/>
          <p:nvPr/>
        </p:nvCxnSpPr>
        <p:spPr>
          <a:xfrm flipH="1">
            <a:off x="7576457" y="2402114"/>
            <a:ext cx="181429" cy="324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9D0FEA-3C52-4885-A141-CB1BC9448745}"/>
              </a:ext>
            </a:extLst>
          </p:cNvPr>
          <p:cNvSpPr txBox="1"/>
          <p:nvPr/>
        </p:nvSpPr>
        <p:spPr>
          <a:xfrm>
            <a:off x="7344228" y="1999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발화 구간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A9E3D-F519-4BAF-8D90-BB13D2EC0B16}"/>
              </a:ext>
            </a:extLst>
          </p:cNvPr>
          <p:cNvSpPr txBox="1"/>
          <p:nvPr/>
        </p:nvSpPr>
        <p:spPr>
          <a:xfrm>
            <a:off x="5181599" y="443243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비발화</a:t>
            </a:r>
            <a:r>
              <a:rPr lang="ko-KR" altLang="en-US" dirty="0"/>
              <a:t> 구간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4DC897-A16C-4B22-969E-86FDF367E089}"/>
              </a:ext>
            </a:extLst>
          </p:cNvPr>
          <p:cNvCxnSpPr>
            <a:cxnSpLocks/>
          </p:cNvCxnSpPr>
          <p:nvPr/>
        </p:nvCxnSpPr>
        <p:spPr>
          <a:xfrm flipV="1">
            <a:off x="5943600" y="4122191"/>
            <a:ext cx="232422" cy="268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A2FCA0-11D6-41B3-9711-B0F02204FBA4}"/>
              </a:ext>
            </a:extLst>
          </p:cNvPr>
          <p:cNvCxnSpPr>
            <a:cxnSpLocks/>
          </p:cNvCxnSpPr>
          <p:nvPr/>
        </p:nvCxnSpPr>
        <p:spPr>
          <a:xfrm flipH="1" flipV="1">
            <a:off x="6958681" y="4225029"/>
            <a:ext cx="308888" cy="264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E9F3D-82D5-4C1F-A3A1-132C4BB6933C}"/>
              </a:ext>
            </a:extLst>
          </p:cNvPr>
          <p:cNvSpPr txBox="1"/>
          <p:nvPr/>
        </p:nvSpPr>
        <p:spPr>
          <a:xfrm>
            <a:off x="7113125" y="4466921"/>
            <a:ext cx="12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역치값</a:t>
            </a:r>
            <a:endParaRPr lang="en-US" altLang="ko-KR" dirty="0"/>
          </a:p>
          <a:p>
            <a:pPr algn="ctr"/>
            <a:r>
              <a:rPr lang="en-US" altLang="ko-KR" dirty="0"/>
              <a:t>(Threshold)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941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435564" y="5189252"/>
            <a:ext cx="6561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실수 확률을 표현하기 위하여 누적 확률 분포 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확률 함수로는 정규분포함수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미분하기가 너무 어려워서 실제로 사용하기 까다로움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A79DE-18D2-4033-9E48-0486CB2D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"/>
          <a:stretch/>
        </p:blipFill>
        <p:spPr>
          <a:xfrm>
            <a:off x="116113" y="2114955"/>
            <a:ext cx="4093030" cy="2577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4BF4C9-D130-442E-A0B0-F133E200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34" y="1796552"/>
            <a:ext cx="3388074" cy="2609032"/>
          </a:xfrm>
          <a:prstGeom prst="rect">
            <a:avLst/>
          </a:prstGeom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A295DF2D-1BD2-47BD-BCA3-55C79D4F2ED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28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734185" y="123862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01272" y="1208189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03" y="1318127"/>
            <a:ext cx="6769694" cy="1849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81395B-0090-4FB3-9FF9-DF3CD39BA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240" y="3245306"/>
            <a:ext cx="3573520" cy="1846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78BD66-9BAA-444A-B4C5-3F4E7F3A0152}"/>
              </a:ext>
            </a:extLst>
          </p:cNvPr>
          <p:cNvSpPr txBox="1"/>
          <p:nvPr/>
        </p:nvSpPr>
        <p:spPr>
          <a:xfrm>
            <a:off x="4248807" y="4979848"/>
            <a:ext cx="60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ELU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크거나 작은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정규 분포 확률로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8E41B-6167-427C-A028-A7CB6D03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332"/>
            <a:ext cx="4013200" cy="47484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2121A3-5A49-47D6-922F-7BCB2DD7F226}"/>
              </a:ext>
            </a:extLst>
          </p:cNvPr>
          <p:cNvSpPr/>
          <p:nvPr/>
        </p:nvSpPr>
        <p:spPr>
          <a:xfrm flipH="1">
            <a:off x="3911600" y="4635500"/>
            <a:ext cx="8255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59CD-1699-4B01-9B62-CD36822F75F5}"/>
              </a:ext>
            </a:extLst>
          </p:cNvPr>
          <p:cNvSpPr txBox="1"/>
          <p:nvPr/>
        </p:nvSpPr>
        <p:spPr>
          <a:xfrm>
            <a:off x="4876800" y="46355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값이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에 수렴</a:t>
            </a:r>
          </a:p>
        </p:txBody>
      </p:sp>
    </p:spTree>
    <p:extLst>
      <p:ext uri="{BB962C8B-B14F-4D97-AF65-F5344CB8AC3E}">
        <p14:creationId xmlns:p14="http://schemas.microsoft.com/office/powerpoint/2010/main" val="734714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7DB91-88A5-4A46-863D-A96ECA9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3" y="3547431"/>
            <a:ext cx="8838005" cy="2505652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32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ReLU </a:t>
            </a:r>
            <a:r>
              <a:rPr lang="ko-KR" altLang="en-US" dirty="0"/>
              <a:t>함수에 맞는 초기화 방법 </a:t>
            </a:r>
            <a:r>
              <a:rPr lang="en-US" altLang="ko-KR" dirty="0"/>
              <a:t>: He Initialization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290544"/>
            <a:ext cx="749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Xavier </a:t>
            </a:r>
            <a:r>
              <a:rPr lang="en-US" altLang="ko-KR" sz="1400" dirty="0" err="1"/>
              <a:t>Intialization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</a:t>
            </a:r>
            <a:r>
              <a:rPr lang="en-US" altLang="ko-KR" sz="1400" dirty="0"/>
              <a:t>. </a:t>
            </a:r>
            <a:r>
              <a:rPr lang="ko-KR" altLang="en-US" sz="1400" dirty="0"/>
              <a:t>단지 인풋개수의 절반의 제곱근으로 </a:t>
            </a:r>
            <a:r>
              <a:rPr lang="ko-KR" altLang="en-US" sz="1400" dirty="0" err="1"/>
              <a:t>나누어주는</a:t>
            </a:r>
            <a:r>
              <a:rPr lang="ko-KR" altLang="en-US" sz="1400" dirty="0"/>
              <a:t> 차이가 있음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더 넓은 범위의 난수를 생성한다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하지만 </a:t>
            </a:r>
            <a:r>
              <a:rPr lang="en-US" altLang="ko-KR" sz="1400" dirty="0"/>
              <a:t>Xavier Initializer</a:t>
            </a:r>
            <a:r>
              <a:rPr lang="ko-KR" altLang="en-US" sz="1400" dirty="0"/>
              <a:t>로도 충분히 잘 학습된다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6C5FFF-4A5D-422A-A4C6-96DA35297534}"/>
              </a:ext>
            </a:extLst>
          </p:cNvPr>
          <p:cNvSpPr/>
          <p:nvPr/>
        </p:nvSpPr>
        <p:spPr>
          <a:xfrm>
            <a:off x="1314359" y="1737454"/>
            <a:ext cx="6034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/2)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50132-5507-4E8B-A2F9-3CECEED264E6}"/>
              </a:ext>
            </a:extLst>
          </p:cNvPr>
          <p:cNvCxnSpPr>
            <a:cxnSpLocks/>
          </p:cNvCxnSpPr>
          <p:nvPr/>
        </p:nvCxnSpPr>
        <p:spPr>
          <a:xfrm>
            <a:off x="7861738" y="5360276"/>
            <a:ext cx="4939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571059-2402-4CA3-8423-844C97B7D25E}"/>
              </a:ext>
            </a:extLst>
          </p:cNvPr>
          <p:cNvCxnSpPr>
            <a:cxnSpLocks/>
          </p:cNvCxnSpPr>
          <p:nvPr/>
        </p:nvCxnSpPr>
        <p:spPr>
          <a:xfrm>
            <a:off x="8129751" y="5160580"/>
            <a:ext cx="67791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14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106091" y="5150390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116297" y="5037935"/>
            <a:ext cx="807674" cy="786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437276" y="5274832"/>
            <a:ext cx="321410" cy="313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108389" y="231989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237015" y="231989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734185" y="124497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2548220" y="3008998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87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Loss 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들의 합을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로 더해주면 전체 </a:t>
            </a:r>
            <a:r>
              <a:rPr lang="en-US" altLang="ko-KR" dirty="0"/>
              <a:t>weight</a:t>
            </a:r>
            <a:r>
              <a:rPr lang="ko-KR" altLang="en-US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1" y="2683774"/>
            <a:ext cx="7473038" cy="28611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718300" y="3213100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902200" y="4625449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1933278" y="5983721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Lambda 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일반적으로 </a:t>
            </a:r>
            <a:r>
              <a:rPr lang="en-US" altLang="ko-KR" b="1" dirty="0"/>
              <a:t>0.0005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14" y="2389987"/>
            <a:ext cx="7331172" cy="207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2797315" y="529195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일반적인 경우 </a:t>
            </a:r>
            <a:r>
              <a:rPr lang="en-US" altLang="ko-KR" b="1" dirty="0"/>
              <a:t>L2 Loss</a:t>
            </a:r>
            <a:r>
              <a:rPr lang="ko-KR" altLang="en-US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09"/>
            <a:ext cx="9144000" cy="32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8769E-7F00-4C04-9461-BCED4CEF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806668"/>
            <a:ext cx="8182303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A7220-04CE-4D4C-AB4A-54FECC0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0" y="1042239"/>
            <a:ext cx="5004600" cy="50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2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20188-212E-4771-9042-9D6C5FFD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2" y="913880"/>
            <a:ext cx="6053956" cy="50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39EC-BC69-43DC-B9D2-932D787170EA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https://www.youtube.com/watch?v=5vPsJw4UiQk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7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784520"/>
            <a:ext cx="6135055" cy="47259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2B8908-389E-442A-8AB6-E724FC3E7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"/>
          <a:stretch/>
        </p:blipFill>
        <p:spPr>
          <a:xfrm>
            <a:off x="72191" y="4355436"/>
            <a:ext cx="4733038" cy="21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89335" y="624259"/>
            <a:ext cx="8924328" cy="4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89335" y="812801"/>
            <a:ext cx="8975147" cy="43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" y="672630"/>
            <a:ext cx="8145518" cy="55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45"/>
            <a:ext cx="9144000" cy="5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60D5AE-6C26-4931-882F-B40FC75D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639"/>
            <a:ext cx="9144000" cy="362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2C96-B198-4B50-91BD-4DD7B8A46EDC}"/>
              </a:ext>
            </a:extLst>
          </p:cNvPr>
          <p:cNvSpPr txBox="1"/>
          <p:nvPr/>
        </p:nvSpPr>
        <p:spPr>
          <a:xfrm>
            <a:off x="117807" y="6007695"/>
            <a:ext cx="636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https://www.youtube.com/watch?v=Qkdtp0P3t28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2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2654299" y="1180090"/>
            <a:ext cx="3835401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1000651"/>
            <a:ext cx="8738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왜곡된 이미지에 대하여도 강경한 성능을 얻기 위해서는 이러한 변화요소를 반영하는 다양한 학습 데이터를 필요로 한다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이러한 변화를 포함하는 학습데이터를 모으는 것은 쉽지 않다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975"/>
            <a:ext cx="9144000" cy="3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860951"/>
            <a:ext cx="873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여러 모델들의 분류결과를 다수결로 취합하여 최종 결과로 사용한다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2210679"/>
            <a:ext cx="5589786" cy="3259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1186084" y="5821523"/>
            <a:ext cx="647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여러 모델에서의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레이어</a:t>
            </a:r>
            <a:r>
              <a:rPr lang="en-US" altLang="ko-KR" b="1" dirty="0"/>
              <a:t> </a:t>
            </a:r>
            <a:r>
              <a:rPr lang="ko-KR" altLang="en-US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21902</TotalTime>
  <Words>2486</Words>
  <Application>Microsoft Office PowerPoint</Application>
  <PresentationFormat>화면 슬라이드 쇼(4:3)</PresentationFormat>
  <Paragraphs>552</Paragraphs>
  <Slides>114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114</vt:i4>
      </vt:variant>
    </vt:vector>
  </HeadingPairs>
  <TitlesOfParts>
    <vt:vector size="122" baseType="lpstr">
      <vt:lpstr>맑은 고딕</vt:lpstr>
      <vt:lpstr>Arial</vt:lpstr>
      <vt:lpstr>Arial Narrow</vt:lpstr>
      <vt:lpstr>Calibri</vt:lpstr>
      <vt:lpstr>Symbol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김도현</cp:lastModifiedBy>
  <cp:revision>346</cp:revision>
  <cp:lastPrinted>2017-11-10T19:08:48Z</cp:lastPrinted>
  <dcterms:created xsi:type="dcterms:W3CDTF">2017-10-21T11:07:25Z</dcterms:created>
  <dcterms:modified xsi:type="dcterms:W3CDTF">2018-08-26T17:09:03Z</dcterms:modified>
</cp:coreProperties>
</file>